
<file path=[Content_Types].xml><?xml version="1.0" encoding="utf-8"?>
<Types xmlns="http://schemas.openxmlformats.org/package/2006/content-types">
  <Default Extension="1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73" r:id="rId2"/>
    <p:sldId id="262" r:id="rId3"/>
    <p:sldId id="259" r:id="rId4"/>
    <p:sldId id="274" r:id="rId5"/>
    <p:sldId id="264" r:id="rId6"/>
    <p:sldId id="265" r:id="rId7"/>
    <p:sldId id="272" r:id="rId8"/>
    <p:sldId id="277" r:id="rId9"/>
    <p:sldId id="267" r:id="rId10"/>
    <p:sldId id="275" r:id="rId11"/>
    <p:sldId id="269" r:id="rId12"/>
    <p:sldId id="271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7AA1A92-3A94-4701-B303-A76F7ECB0D49}">
          <p14:sldIdLst>
            <p14:sldId id="273"/>
            <p14:sldId id="262"/>
            <p14:sldId id="259"/>
            <p14:sldId id="274"/>
            <p14:sldId id="264"/>
            <p14:sldId id="265"/>
            <p14:sldId id="272"/>
            <p14:sldId id="277"/>
            <p14:sldId id="267"/>
            <p14:sldId id="275"/>
            <p14:sldId id="269"/>
            <p14:sldId id="271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31BFA-09F4-45BE-8FFF-CC9E8AD5F87A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DDAB1-68F4-4649-BD5B-2814D2593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62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DDAB1-68F4-4649-BD5B-2814D259351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2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28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11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415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806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74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432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27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42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10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9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9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57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14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5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CD79-7CC1-4348-AD36-7E3AA17EEF43}" type="datetimeFigureOut">
              <a:rPr lang="fr-FR" smtClean="0"/>
              <a:t>26/02/2026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E0526F-C888-46F8-B3C9-45C614D39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87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ry-png/download/41982" TargetMode="External"/><Relationship Id="rId13" Type="http://schemas.openxmlformats.org/officeDocument/2006/relationships/image" Target="../media/image20.jp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hyperlink" Target="https://www.rawpixel.com/image/16569/free-illustration-image-mug-beverage-coffe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19.1"/><Relationship Id="rId5" Type="http://schemas.openxmlformats.org/officeDocument/2006/relationships/hyperlink" Target="https://pixabay.com/de/sandwich-lebensmittel-wurst-imbiss-23473/" TargetMode="External"/><Relationship Id="rId10" Type="http://schemas.openxmlformats.org/officeDocument/2006/relationships/hyperlink" Target="https://www.pngall.com/soda-png/download/68397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hyperlink" Target="http://cooking.stackexchange.com/questions/43955/how-to-make-pretty-cr%C3%AAp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hyperlink" Target="https://www.tourisme-libournai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lift.kinast@orange.fr" TargetMode="External"/><Relationship Id="rId2" Type="http://schemas.openxmlformats.org/officeDocument/2006/relationships/hyperlink" Target="mailto:libournegym@sfr.fr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mailto:gilbertcerdeira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CFE830EC-95C4-3A75-BA7D-866E16B8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8216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       </a:t>
            </a:r>
            <a: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DOSSIER CLUB</a:t>
            </a:r>
            <a:b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b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COMPETITION</a:t>
            </a:r>
            <a:b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ID SUD GAF EQUIPES PERF</a:t>
            </a:r>
            <a:b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14-15 MARS 2026</a:t>
            </a:r>
            <a:br>
              <a:rPr lang="fr-FR" sz="4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000" dirty="0"/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E089A787-0681-3121-DB0B-54DF179A4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1843" y="6131759"/>
            <a:ext cx="1493825" cy="562110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0B39D4-EDD6-36C8-EB3A-A17256B39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87" y="5832198"/>
            <a:ext cx="1687621" cy="973263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34B78E-92B0-A2C7-0BF3-0C44A8212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06" y="6171982"/>
            <a:ext cx="1255240" cy="481662"/>
          </a:xfrm>
          <a:prstGeom prst="rect">
            <a:avLst/>
          </a:prstGeom>
        </p:spPr>
      </p:pic>
      <p:pic>
        <p:nvPicPr>
          <p:cNvPr id="10" name="Image 9" descr="Labellisation - CDSA33">
            <a:extLst>
              <a:ext uri="{FF2B5EF4-FFF2-40B4-BE49-F238E27FC236}">
                <a16:creationId xmlns:a16="http://schemas.microsoft.com/office/drawing/2014/main" id="{96B605A9-B915-B9D2-9F46-E57D437F5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64" y="6086800"/>
            <a:ext cx="1249866" cy="65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Résultat de recherche d'images pour &quot;image logo label baby ffgym&quot;">
            <a:extLst>
              <a:ext uri="{FF2B5EF4-FFF2-40B4-BE49-F238E27FC236}">
                <a16:creationId xmlns:a16="http://schemas.microsoft.com/office/drawing/2014/main" id="{48F69672-E1D6-574D-E595-0206A4AC1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62" y="5832199"/>
            <a:ext cx="1017750" cy="97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Les labels FFGym">
            <a:extLst>
              <a:ext uri="{FF2B5EF4-FFF2-40B4-BE49-F238E27FC236}">
                <a16:creationId xmlns:a16="http://schemas.microsoft.com/office/drawing/2014/main" id="{2ED8C273-159E-B96B-8ED7-ACDCC61A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0" y="5692895"/>
            <a:ext cx="1400435" cy="1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E4A3D6-B5D6-BC0F-149B-117E8F13B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</p:spPr>
      </p:pic>
      <p:pic>
        <p:nvPicPr>
          <p:cNvPr id="1030" name="Picture 6" descr="Nouvelle-Aquitaine">
            <a:extLst>
              <a:ext uri="{FF2B5EF4-FFF2-40B4-BE49-F238E27FC236}">
                <a16:creationId xmlns:a16="http://schemas.microsoft.com/office/drawing/2014/main" id="{FA94DC4C-8C1F-F736-4EB8-A91D5D399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45" y="5946057"/>
            <a:ext cx="787876" cy="7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28CA799-B0F0-3091-75C1-9C137ABE7F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6936" y="52538"/>
            <a:ext cx="3335064" cy="23575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0AC116B-69CA-2817-425D-DBB097D909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143" y="2400632"/>
            <a:ext cx="2122017" cy="31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540">
              <a:srgbClr val="DAF0FA"/>
            </a:gs>
            <a:gs pos="73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73C3E-4DE9-C648-79EF-AEDF0850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</a:t>
            </a: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RESTAURATION ET HEBERGEMENT</a:t>
            </a:r>
            <a:br>
              <a:rPr lang="fr-FR" sz="36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</a:b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              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A980AF-3510-892F-2A7B-29EE7C344F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63500"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Le club proposera une buvette et une restauration rapide.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63500">
              <a:lnSpc>
                <a:spcPct val="115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Les consommations ne seront pas réglées directement au stand, il faudra au préalable acheter des tickets dans le hall d’entrée.</a:t>
            </a:r>
          </a:p>
          <a:p>
            <a:pPr marL="0" indent="0">
              <a:lnSpc>
                <a:spcPct val="115000"/>
              </a:lnSpc>
              <a:buNone/>
            </a:pP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63500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Dans le cadre du développement durable nos gobelets éco responsables sont consignés 1€ ou à garder en souvenir! </a:t>
            </a:r>
          </a:p>
          <a:p>
            <a:pPr marL="0" indent="0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  <a:buNone/>
            </a:pP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63500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A noter que le paiement par carte bleue sera possible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7ACE0B-76AF-C6CB-D68F-4B5F2AF83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934" y="2048257"/>
            <a:ext cx="4562274" cy="471830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  <a:buSzPts val="1600"/>
              <a:buNone/>
              <a:tabLst>
                <a:tab pos="5207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               Sandwichs froids et chauds : jambon, merguez, saucisses, panini jambon et/ou fromage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0" lvl="0" indent="0">
              <a:lnSpc>
                <a:spcPct val="115000"/>
              </a:lnSpc>
              <a:spcBef>
                <a:spcPts val="290"/>
              </a:spcBef>
              <a:buSzPts val="1600"/>
              <a:buNone/>
              <a:tabLst>
                <a:tab pos="5207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                 </a:t>
            </a:r>
          </a:p>
          <a:p>
            <a:pPr marL="0" lvl="0" indent="0">
              <a:lnSpc>
                <a:spcPct val="115000"/>
              </a:lnSpc>
              <a:spcBef>
                <a:spcPts val="290"/>
              </a:spcBef>
              <a:buSzPts val="1600"/>
              <a:buNone/>
              <a:tabLst>
                <a:tab pos="5207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                  Assiettes Grillades/frites</a:t>
            </a:r>
          </a:p>
          <a:p>
            <a:pPr marL="0" lvl="0" indent="0">
              <a:lnSpc>
                <a:spcPct val="115000"/>
              </a:lnSpc>
              <a:spcBef>
                <a:spcPts val="290"/>
              </a:spcBef>
              <a:buSzPts val="1600"/>
              <a:buNone/>
              <a:tabLst>
                <a:tab pos="520700" algn="l"/>
              </a:tabLst>
            </a:pP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0" lvl="0" indent="0">
              <a:lnSpc>
                <a:spcPct val="115000"/>
              </a:lnSpc>
              <a:spcBef>
                <a:spcPts val="295"/>
              </a:spcBef>
              <a:spcAft>
                <a:spcPts val="0"/>
              </a:spcAft>
              <a:buSzPts val="1600"/>
              <a:buNone/>
              <a:tabLst>
                <a:tab pos="5207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                  Barquettes de frites</a:t>
            </a:r>
          </a:p>
          <a:p>
            <a:pPr marL="0" lvl="0" indent="0">
              <a:lnSpc>
                <a:spcPct val="115000"/>
              </a:lnSpc>
              <a:spcBef>
                <a:spcPts val="295"/>
              </a:spcBef>
              <a:spcAft>
                <a:spcPts val="0"/>
              </a:spcAft>
              <a:buSzPts val="1600"/>
              <a:buNone/>
              <a:tabLst>
                <a:tab pos="520700" algn="l"/>
              </a:tabLst>
            </a:pP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0" lvl="0" indent="0">
              <a:lnSpc>
                <a:spcPct val="115000"/>
              </a:lnSpc>
              <a:spcBef>
                <a:spcPts val="290"/>
              </a:spcBef>
              <a:buSzPts val="1600"/>
              <a:buNone/>
              <a:tabLst>
                <a:tab pos="5207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                  </a:t>
            </a:r>
            <a:r>
              <a:rPr lang="fr-FR" dirty="0">
                <a:latin typeface="Calibri" panose="020F0502020204030204" pitchFamily="34" charset="0"/>
                <a:ea typeface="Carlito"/>
                <a:cs typeface="Carlito"/>
              </a:rPr>
              <a:t>B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oissons fraîches : sodas, eau,           			</a:t>
            </a:r>
            <a:r>
              <a:rPr lang="fr-FR" dirty="0">
                <a:latin typeface="Calibri" panose="020F0502020204030204" pitchFamily="34" charset="0"/>
                <a:ea typeface="Carlito"/>
                <a:cs typeface="Carlito"/>
              </a:rPr>
              <a:t>pressions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  </a:t>
            </a:r>
          </a:p>
          <a:p>
            <a:pPr marL="0" lvl="0" indent="0">
              <a:lnSpc>
                <a:spcPct val="115000"/>
              </a:lnSpc>
              <a:spcBef>
                <a:spcPts val="290"/>
              </a:spcBef>
              <a:buSzPts val="1600"/>
              <a:buNone/>
              <a:tabLst>
                <a:tab pos="520700" algn="l"/>
              </a:tabLst>
            </a:pPr>
            <a:endParaRPr lang="fr-FR" dirty="0">
              <a:latin typeface="Calibri" panose="020F0502020204030204" pitchFamily="34" charset="0"/>
              <a:ea typeface="Carlito"/>
              <a:cs typeface="Carlito"/>
            </a:endParaRPr>
          </a:p>
          <a:p>
            <a:pPr marL="0" lvl="0" indent="0">
              <a:lnSpc>
                <a:spcPct val="115000"/>
              </a:lnSpc>
              <a:spcBef>
                <a:spcPts val="290"/>
              </a:spcBef>
              <a:buSzPts val="1600"/>
              <a:buNone/>
              <a:tabLst>
                <a:tab pos="5207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                  Boissons chaudes : café, thé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Confiseries : Crêpes, gaufres, panini                           	         nutella, bonbons, barres chocolatées…</a:t>
            </a:r>
            <a:r>
              <a:rPr lang="fr-FR" dirty="0"/>
              <a:t>  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E6262A-A327-EC29-8CD7-BBBF05E84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78E2956-58E6-7C2C-3DEA-FC65CE50441A}"/>
              </a:ext>
            </a:extLst>
          </p:cNvPr>
          <p:cNvSpPr txBox="1"/>
          <p:nvPr/>
        </p:nvSpPr>
        <p:spPr>
          <a:xfrm>
            <a:off x="2024444" y="1521715"/>
            <a:ext cx="6131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spcBef>
                <a:spcPts val="140"/>
              </a:spcBef>
            </a:pPr>
            <a:r>
              <a:rPr lang="fr-FR" sz="2400" b="1" kern="0" dirty="0">
                <a:solidFill>
                  <a:srgbClr val="1F497C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Restauration</a:t>
            </a:r>
            <a:r>
              <a:rPr lang="fr-FR" sz="2000" b="1" kern="0" dirty="0">
                <a:solidFill>
                  <a:srgbClr val="1F497C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endParaRPr lang="fr-FR" sz="2000" b="1" kern="0" dirty="0">
              <a:effectLst/>
              <a:latin typeface="Carlito"/>
              <a:ea typeface="Carlito"/>
              <a:cs typeface="Carlito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36A315B-956F-C10B-DB92-7E57C1877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85321" y="2033778"/>
            <a:ext cx="757430" cy="378715"/>
          </a:xfrm>
          <a:prstGeom prst="rect">
            <a:avLst/>
          </a:prstGeom>
        </p:spPr>
      </p:pic>
      <p:pic>
        <p:nvPicPr>
          <p:cNvPr id="2052" name="Picture 4" descr="Les frites avec de la saucisse contre fond blanc Photo Stock - Alamy">
            <a:extLst>
              <a:ext uri="{FF2B5EF4-FFF2-40B4-BE49-F238E27FC236}">
                <a16:creationId xmlns:a16="http://schemas.microsoft.com/office/drawing/2014/main" id="{B67FF5EA-C210-0299-87FE-6ACEC63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21" y="2814250"/>
            <a:ext cx="871537" cy="4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82B062-C68D-778D-AEB9-FC62F77EF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02934" y="3357267"/>
            <a:ext cx="547497" cy="59295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0A2CD22-093A-1150-FB3E-789F97DF1A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916606" y="4140708"/>
            <a:ext cx="920151" cy="6096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74C5D3F-2361-1E03-9C2D-CD6FAD589A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076063" y="4916400"/>
            <a:ext cx="707404" cy="7062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F269FA0-9178-B571-3E90-C0BCFBFBBA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5079301" y="5819058"/>
            <a:ext cx="836196" cy="5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0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7FA7A1-D1A2-4A4C-783A-7CB8958E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²             </a:t>
            </a:r>
            <a:r>
              <a:rPr lang="fr-FR" sz="3600" b="1" dirty="0">
                <a:solidFill>
                  <a:srgbClr val="0F243E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Ouverture d’un compte club</a:t>
            </a:r>
            <a:br>
              <a:rPr lang="fr-FR" sz="3600" dirty="0">
                <a:effectLst/>
                <a:latin typeface="Carlito"/>
                <a:ea typeface="Carlito"/>
                <a:cs typeface="Carlito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1ED68-9A9A-BE79-D6D2-9CA38425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50592"/>
            <a:ext cx="8596668" cy="3590770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  <a:buNone/>
            </a:pPr>
            <a:endParaRPr lang="fr-FR" dirty="0"/>
          </a:p>
          <a:p>
            <a:pPr marL="0" indent="0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L’ouverture d’un Compte Club" se fera le jour de la compétition.</a:t>
            </a:r>
          </a:p>
          <a:p>
            <a:pPr marL="0" indent="0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Merci de déposer la fiche ouverture de compte ainsi qu’un chèque de caution vierge à l' ordre « Les Bleus de Saint Ferdinand » au moment de votre arrivée. Ce dernier sera utilisé pour le règlement des consommations dues. </a:t>
            </a:r>
          </a:p>
          <a:p>
            <a:pPr marL="0" indent="0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Une facture sera établie et remise au nom du club concerné à l'issue de la compétition. </a:t>
            </a:r>
          </a:p>
          <a:p>
            <a:pPr marL="0" indent="0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 l'absence d'un chèque de caution, l'ouverture d'un compte club n'est pas autorisée. </a:t>
            </a:r>
            <a:endParaRPr lang="fr-FR" sz="1800" dirty="0">
              <a:effectLst/>
              <a:latin typeface="Calibri" panose="020F0502020204030204" pitchFamily="34" charset="0"/>
              <a:ea typeface="Carlito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424FD2-F024-6792-19D0-49AFF0F7C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5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15101-C512-2D9B-75B4-F76A33BB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</a:t>
            </a:r>
            <a:r>
              <a:rPr lang="fr-FR" b="1" kern="0" dirty="0">
                <a:solidFill>
                  <a:srgbClr val="1F497C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Hébergements à proximité</a:t>
            </a:r>
            <a:br>
              <a:rPr lang="fr-FR" b="1" kern="0" dirty="0">
                <a:effectLst/>
                <a:latin typeface="Carlito"/>
                <a:ea typeface="Carlito"/>
                <a:cs typeface="Carlito"/>
              </a:rPr>
            </a:br>
            <a:r>
              <a:rPr lang="fr-FR" b="1" dirty="0"/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A1BDDF-8801-9FEB-B486-F6FE6BD3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9" y="1248697"/>
            <a:ext cx="8713563" cy="5447071"/>
          </a:xfrm>
        </p:spPr>
        <p:txBody>
          <a:bodyPr/>
          <a:lstStyle/>
          <a:p>
            <a:endParaRPr lang="fr-FR" sz="1800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endParaRPr lang="fr-FR" dirty="0">
              <a:latin typeface="Calibri" panose="020F0502020204030204" pitchFamily="34" charset="0"/>
              <a:ea typeface="Carlito"/>
              <a:cs typeface="Carlito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endParaRPr lang="fr-FR" dirty="0">
              <a:latin typeface="Calibri" panose="020F0502020204030204" pitchFamily="34" charset="0"/>
              <a:ea typeface="Carlito"/>
              <a:cs typeface="Carlito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endParaRPr lang="fr-FR" dirty="0">
              <a:latin typeface="Calibri" panose="020F0502020204030204" pitchFamily="34" charset="0"/>
              <a:ea typeface="Carlito"/>
              <a:cs typeface="Carlito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endParaRPr lang="fr-FR" dirty="0">
              <a:latin typeface="Calibri" panose="020F0502020204030204" pitchFamily="34" charset="0"/>
              <a:ea typeface="Carlito"/>
              <a:cs typeface="Carlito"/>
            </a:endParaRPr>
          </a:p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Vous trouverez d’autres hébergements sur le site de l’Office du tourisme du Libournais, n’hésitez pas à consulter leur page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rlito"/>
                <a:cs typeface="Carl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rlito"/>
                <a:cs typeface="Carl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</a:t>
            </a:r>
            <a:r>
              <a:rPr lang="fr-FR" sz="1800" u="sng" dirty="0">
                <a:solidFill>
                  <a:srgbClr val="3FCDE7"/>
                </a:solidFill>
                <a:effectLst/>
                <a:latin typeface="Calibri" panose="020F0502020204030204" pitchFamily="34" charset="0"/>
                <a:ea typeface="Carlito"/>
                <a:cs typeface="Carl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https://www.tourisme-libournais.com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C8A105-A45C-C359-0975-C5D7F7517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25" y="5889318"/>
            <a:ext cx="1215390" cy="8064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BC32CC-8434-68E8-7A89-09C25779D1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74" y="5858428"/>
            <a:ext cx="979805" cy="97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AD4059-17FF-D5CD-3F55-093F1CCB3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C089ED-4C35-0258-8F9B-CBE86D86F9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0" r="77409" b="21933"/>
          <a:stretch/>
        </p:blipFill>
        <p:spPr bwMode="auto">
          <a:xfrm>
            <a:off x="2606947" y="1930400"/>
            <a:ext cx="3313978" cy="3274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E95518-B394-4152-0420-D9540D11D4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4" r="78110" b="15433"/>
          <a:stretch/>
        </p:blipFill>
        <p:spPr bwMode="auto">
          <a:xfrm>
            <a:off x="6755009" y="1918502"/>
            <a:ext cx="2982564" cy="3274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605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4CBE35B-38E3-CB22-773A-2B5888EBA5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530942" y="2481165"/>
            <a:ext cx="8596313" cy="1827212"/>
          </a:xfrm>
        </p:spPr>
        <p:txBody>
          <a:bodyPr>
            <a:normAutofit/>
          </a:bodyPr>
          <a:lstStyle/>
          <a:p>
            <a:pPr algn="r"/>
            <a:r>
              <a:rPr lang="fr-FR" sz="9600" dirty="0">
                <a:solidFill>
                  <a:schemeClr val="accent2">
                    <a:lumMod val="75000"/>
                  </a:schemeClr>
                </a:solidFill>
              </a:rPr>
              <a:t>MERCI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38C3FBF8-779F-C380-204D-437B97CD66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DC81126-9D4E-B1ED-546C-D525349A3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1A963FA-CE0F-E6ED-E8D3-61093EDAE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56" y="1794966"/>
            <a:ext cx="3544901" cy="53194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A03CC4-E023-9844-D10A-09EBBAC90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95" y="-178550"/>
            <a:ext cx="4530405" cy="30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9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FDBD8-82E7-1161-6E83-F142497B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07F84E-32B9-9A9C-15EE-58048ADC0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1930400"/>
            <a:ext cx="6951426" cy="4717288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29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520065" algn="l"/>
                <a:tab pos="5207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rlito"/>
              </a:rPr>
              <a:t>Bienvenue à Libourne</a:t>
            </a:r>
            <a:endParaRPr lang="fr-FR" dirty="0">
              <a:effectLst/>
              <a:latin typeface="Carlito"/>
              <a:ea typeface="Carlito"/>
              <a:cs typeface="Carlito"/>
            </a:endParaRPr>
          </a:p>
          <a:p>
            <a:pPr marL="228600" indent="0">
              <a:spcBef>
                <a:spcPts val="290"/>
              </a:spcBef>
              <a:spcAft>
                <a:spcPts val="0"/>
              </a:spcAft>
              <a:buNone/>
              <a:tabLst>
                <a:tab pos="520065" algn="l"/>
                <a:tab pos="5207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rlito"/>
              </a:rPr>
              <a:t> </a:t>
            </a:r>
            <a:endParaRPr lang="fr-FR" dirty="0">
              <a:effectLst/>
              <a:latin typeface="Carlito"/>
              <a:ea typeface="Carlito"/>
              <a:cs typeface="Carlito"/>
            </a:endParaRPr>
          </a:p>
          <a:p>
            <a:pPr marL="228600" indent="0">
              <a:spcBef>
                <a:spcPts val="290"/>
              </a:spcBef>
              <a:spcAft>
                <a:spcPts val="0"/>
              </a:spcAft>
              <a:buNone/>
              <a:tabLst>
                <a:tab pos="520065" algn="l"/>
                <a:tab pos="5207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rlito"/>
              </a:rPr>
              <a:t> </a:t>
            </a:r>
            <a:endParaRPr lang="fr-FR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spcBef>
                <a:spcPts val="290"/>
              </a:spcBef>
              <a:buFont typeface="Symbol" panose="05050102010706020507" pitchFamily="18" charset="2"/>
              <a:buBlip>
                <a:blip r:embed="rId2"/>
              </a:buBlip>
              <a:tabLst>
                <a:tab pos="520065" algn="l"/>
                <a:tab pos="5207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rlito"/>
              </a:rPr>
              <a:t>Informations</a:t>
            </a:r>
            <a:r>
              <a:rPr lang="fr-FR" spc="-10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r>
              <a:rPr lang="fr-FR" dirty="0">
                <a:effectLst/>
                <a:latin typeface="Calibri" panose="020F0502020204030204" pitchFamily="34" charset="0"/>
                <a:ea typeface="Carlito"/>
                <a:cs typeface="Carlito"/>
              </a:rPr>
              <a:t>générales</a:t>
            </a:r>
            <a:endParaRPr lang="fr-FR" dirty="0">
              <a:effectLst/>
              <a:latin typeface="Carlito"/>
              <a:ea typeface="Carlito"/>
              <a:cs typeface="Carlito"/>
            </a:endParaRPr>
          </a:p>
          <a:p>
            <a:pPr marL="0" indent="0">
              <a:buNone/>
              <a:tabLst>
                <a:tab pos="520065" algn="l"/>
                <a:tab pos="5207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rlito"/>
              </a:rPr>
              <a:t> </a:t>
            </a:r>
            <a:endParaRPr lang="fr-FR" dirty="0">
              <a:effectLst/>
              <a:latin typeface="Carlito"/>
              <a:ea typeface="Carlito"/>
              <a:cs typeface="Carlito"/>
            </a:endParaRPr>
          </a:p>
          <a:p>
            <a:pPr marL="742950" lvl="1" indent="-285750">
              <a:spcBef>
                <a:spcPts val="295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779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Comité d’organisation local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742950" lvl="1" indent="-285750">
              <a:spcBef>
                <a:spcPts val="25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779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Contacts</a:t>
            </a:r>
            <a:r>
              <a:rPr lang="fr-FR" sz="1800" spc="-15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COL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742950" lvl="1" indent="-285750">
              <a:spcBef>
                <a:spcPts val="24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779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Lieu de la</a:t>
            </a:r>
            <a:r>
              <a:rPr lang="fr-FR" sz="1800" spc="-30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compétition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742950" lvl="1" indent="-285750">
              <a:spcBef>
                <a:spcPts val="24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779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Horaires</a:t>
            </a:r>
            <a:r>
              <a:rPr lang="fr-FR" sz="1800" spc="-10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d’accueil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742950" lvl="1" indent="-285750">
              <a:spcBef>
                <a:spcPts val="24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779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Installations</a:t>
            </a:r>
            <a:r>
              <a:rPr lang="fr-FR" sz="1800" spc="-5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sportives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742950" lvl="1" indent="-285750">
              <a:spcBef>
                <a:spcPts val="24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77900" algn="l"/>
              </a:tabLst>
            </a:pP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685800" indent="0">
              <a:spcBef>
                <a:spcPts val="240"/>
              </a:spcBef>
              <a:spcAft>
                <a:spcPts val="0"/>
              </a:spcAft>
              <a:buNone/>
              <a:tabLst>
                <a:tab pos="977900" algn="l"/>
              </a:tabLst>
            </a:pPr>
            <a:endParaRPr lang="fr-FR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spcBef>
                <a:spcPts val="290"/>
              </a:spcBef>
              <a:buFont typeface="Symbol" panose="05050102010706020507" pitchFamily="18" charset="2"/>
              <a:buBlip>
                <a:blip r:embed="rId2"/>
              </a:buBlip>
              <a:tabLst>
                <a:tab pos="520065" algn="l"/>
                <a:tab pos="520700" algn="l"/>
              </a:tabLst>
            </a:pPr>
            <a:r>
              <a:rPr lang="fr-FR" dirty="0">
                <a:latin typeface="Calibri" panose="020F0502020204030204" pitchFamily="34" charset="0"/>
                <a:ea typeface="Carlito"/>
                <a:cs typeface="Carlito"/>
              </a:rPr>
              <a:t>Hébergement et restauration</a:t>
            </a:r>
            <a:endParaRPr lang="fr-FR" dirty="0">
              <a:effectLst/>
              <a:latin typeface="Carlito"/>
              <a:ea typeface="Carlito"/>
              <a:cs typeface="Carlito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6F7166-31EA-8EBD-6E6C-CEF865AA7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8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76BC6-D55E-599B-8D51-5DF1A830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BIENVENUE A LIBOURNE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E578DC-7CC1-6D30-DF54-A4AA0FE83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2029968"/>
            <a:ext cx="8074152" cy="470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>
                <a:latin typeface="Bauhaus 93" panose="04030905020B02020C02" pitchFamily="82" charset="0"/>
              </a:rPr>
              <a:t>    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Le club des Bleus de Saint Ferdinand est heureux d’accueillir cette année le championnat interdépartemental GAF équipes Performances.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      Nous remercions le Comité de Nouvelle Aquitaine de nous avoir de nouveau fait confiance.</a:t>
            </a:r>
          </a:p>
          <a:p>
            <a:pPr marL="0" indent="0" algn="just">
              <a:buNone/>
            </a:pPr>
            <a:r>
              <a:rPr lang="fr-FR" sz="1600" dirty="0"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      Nous remercions également la ville de Libourne pour son implication et son aide à l’organisation de cet évènement.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      Un grand merci à tous les bénévoles qui vont œuvrer ce week-end pour vous réserver le meilleur accueil possible et assurer la réussite de cette compétition.</a:t>
            </a:r>
          </a:p>
          <a:p>
            <a:pPr marL="0" indent="0" algn="just">
              <a:buNone/>
            </a:pPr>
            <a:r>
              <a:rPr lang="fr-FR" sz="1600" dirty="0"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      </a:t>
            </a:r>
            <a:r>
              <a:rPr lang="fr-FR" sz="1600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Au nom du club, </a:t>
            </a:r>
            <a:r>
              <a:rPr lang="fr-FR" sz="1600" dirty="0"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nous </a:t>
            </a:r>
            <a:r>
              <a:rPr lang="fr-FR" sz="1600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souhaitons à tous les gymnastes une bonne compétition et une grande réussite. </a:t>
            </a:r>
          </a:p>
          <a:p>
            <a:pPr marL="0" indent="0" algn="just">
              <a:buNone/>
            </a:pPr>
            <a:r>
              <a:rPr lang="fr-FR" sz="1600" dirty="0"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Nous</a:t>
            </a:r>
            <a:r>
              <a:rPr lang="fr-FR" sz="1600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 remercions les officiels, les juges sans qui ces compétitions ne pourraient avoir lieu.</a:t>
            </a:r>
          </a:p>
          <a:p>
            <a:pPr marL="0" indent="0" algn="just">
              <a:buNone/>
            </a:pPr>
            <a:endParaRPr lang="fr-FR" sz="1600" dirty="0">
              <a:effectLst/>
              <a:latin typeface="Calibri" panose="020F0502020204030204" pitchFamily="34" charset="0"/>
              <a:ea typeface="Carlito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1600" dirty="0"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Sportivement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L’équipe des Bleus de Saint Ferdinand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     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B780B1-D147-9952-AA8E-EFC19A2E0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2" y="0"/>
            <a:ext cx="2198072" cy="21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5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B4AABD-7B4C-45AC-9AB8-0F3F0FDA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73608"/>
            <a:ext cx="8596668" cy="1320800"/>
          </a:xfrm>
        </p:spPr>
        <p:txBody>
          <a:bodyPr/>
          <a:lstStyle/>
          <a:p>
            <a:pPr algn="ctr"/>
            <a:r>
              <a:rPr lang="fr-FR" dirty="0"/>
              <a:t>              </a:t>
            </a:r>
            <a:r>
              <a:rPr lang="fr-FR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rlito"/>
                <a:cs typeface="Carlito"/>
              </a:rPr>
              <a:t>INFORMATIONS GENERALES</a:t>
            </a:r>
            <a:br>
              <a:rPr lang="fr-FR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rlito"/>
                <a:cs typeface="Carlito"/>
              </a:rPr>
            </a:br>
            <a:r>
              <a:rPr lang="fr-FR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rlito"/>
                <a:cs typeface="Carlito"/>
              </a:rPr>
              <a:t>                        COL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3C8600-2E74-EFD7-737A-46CDFEEB1B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spcBef>
                <a:spcPts val="5"/>
              </a:spcBef>
              <a:spcAft>
                <a:spcPts val="0"/>
              </a:spcAft>
              <a:buNone/>
            </a:pPr>
            <a:r>
              <a:rPr lang="fr-FR" sz="2000" dirty="0">
                <a:latin typeface="Calibri" panose="020F0502020204030204" pitchFamily="34" charset="0"/>
                <a:ea typeface="Carlito"/>
                <a:cs typeface="Carlito"/>
              </a:rPr>
              <a:t> </a:t>
            </a:r>
          </a:p>
          <a:p>
            <a:pPr marL="0" indent="0" algn="ctr">
              <a:spcBef>
                <a:spcPts val="5"/>
              </a:spcBef>
              <a:spcAft>
                <a:spcPts val="0"/>
              </a:spcAft>
              <a:buNone/>
            </a:pPr>
            <a:endParaRPr lang="fr-FR" sz="2000" dirty="0">
              <a:latin typeface="Calibri" panose="020F0502020204030204" pitchFamily="34" charset="0"/>
              <a:ea typeface="Carlito"/>
              <a:cs typeface="Carlito"/>
            </a:endParaRPr>
          </a:p>
          <a:p>
            <a:pPr marL="0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LES BLEUS DE SAINT FERDINAND</a:t>
            </a:r>
          </a:p>
          <a:p>
            <a:pPr marL="0" indent="0">
              <a:spcBef>
                <a:spcPts val="5"/>
              </a:spcBef>
              <a:spcAft>
                <a:spcPts val="0"/>
              </a:spcAft>
              <a:buNone/>
            </a:pPr>
            <a:endParaRPr lang="fr-FR" sz="1400" dirty="0">
              <a:solidFill>
                <a:schemeClr val="accent2">
                  <a:lumMod val="75000"/>
                </a:schemeClr>
              </a:solidFill>
              <a:effectLst/>
              <a:latin typeface="Carlito"/>
              <a:ea typeface="Carlito"/>
              <a:cs typeface="Carlito"/>
            </a:endParaRPr>
          </a:p>
          <a:p>
            <a:pPr marL="0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17 PLACE RENE BEAUCHAMP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</a:rPr>
              <a:t>33500 LIBOURNE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Mail : </a:t>
            </a:r>
            <a:r>
              <a:rPr lang="fr-FR" sz="1800" u="sng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libournegym@sfr.fr</a:t>
            </a:r>
            <a:endParaRPr lang="fr-FR" sz="1800" dirty="0">
              <a:solidFill>
                <a:schemeClr val="accent2">
                  <a:lumMod val="75000"/>
                </a:schemeClr>
              </a:solidFill>
              <a:effectLst/>
              <a:latin typeface="Carlito"/>
              <a:ea typeface="Carlito"/>
              <a:cs typeface="Carlito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Tel : 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05 57 74 05 34</a:t>
            </a:r>
          </a:p>
          <a:p>
            <a:pPr marL="0" indent="0">
              <a:buNone/>
            </a:pPr>
            <a:endParaRPr lang="fr-FR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pPr marL="0" indent="0">
              <a:spcBef>
                <a:spcPts val="220"/>
              </a:spcBef>
              <a:spcAft>
                <a:spcPts val="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Facebook : 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Libourne-gym, Les Bleus de St Ferdinand</a:t>
            </a:r>
            <a:endParaRPr lang="fr-FR" sz="1800" dirty="0">
              <a:solidFill>
                <a:schemeClr val="accent2">
                  <a:lumMod val="75000"/>
                </a:schemeClr>
              </a:solidFill>
              <a:effectLst/>
              <a:latin typeface="Carlito"/>
              <a:ea typeface="Carlito"/>
              <a:cs typeface="Carlito"/>
            </a:endParaRPr>
          </a:p>
          <a:p>
            <a:pPr marL="0" indent="0">
              <a:spcBef>
                <a:spcPts val="220"/>
              </a:spcBef>
              <a:spcAft>
                <a:spcPts val="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Instagram : </a:t>
            </a:r>
            <a:r>
              <a:rPr lang="fr-FR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Libourne_Gym</a:t>
            </a:r>
            <a:endParaRPr lang="fr-FR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9CBE30-5007-468C-A031-DEC25D615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2744" y="2889504"/>
            <a:ext cx="4096512" cy="3151858"/>
          </a:xfrm>
        </p:spPr>
        <p:txBody>
          <a:bodyPr/>
          <a:lstStyle/>
          <a:p>
            <a:pPr marL="0" indent="0">
              <a:spcBef>
                <a:spcPts val="220"/>
              </a:spcBef>
              <a:spcAft>
                <a:spcPts val="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pPr marL="0" indent="0">
              <a:spcBef>
                <a:spcPts val="220"/>
              </a:spcBef>
              <a:spcAft>
                <a:spcPts val="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 Responsable administratif : Nathalie    Kinast</a:t>
            </a:r>
          </a:p>
          <a:p>
            <a:pPr marL="0" indent="0">
              <a:spcBef>
                <a:spcPts val="220"/>
              </a:spcBef>
              <a:spcAft>
                <a:spcPts val="0"/>
              </a:spcAft>
              <a:buNone/>
            </a:pPr>
            <a:r>
              <a:rPr lang="fr-FR" dirty="0">
                <a:latin typeface="Calibri" panose="020F0502020204030204" pitchFamily="34" charset="0"/>
                <a:ea typeface="Carlito"/>
                <a:cs typeface="Carlito"/>
              </a:rPr>
              <a:t> Mail :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rlito"/>
                <a:cs typeface="Carl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clift.kinast@orange.fr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rlito"/>
              <a:cs typeface="Carlito"/>
            </a:endParaRPr>
          </a:p>
          <a:p>
            <a:pPr marL="0" indent="0">
              <a:spcBef>
                <a:spcPts val="220"/>
              </a:spcBef>
              <a:buNone/>
            </a:pPr>
            <a:r>
              <a:rPr lang="fr-FR" dirty="0">
                <a:latin typeface="Calibri" panose="020F0502020204030204" pitchFamily="34" charset="0"/>
                <a:ea typeface="Carlito"/>
                <a:cs typeface="Carlito"/>
              </a:rPr>
              <a:t> Tel :     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rlito"/>
                <a:cs typeface="Carlito"/>
              </a:rPr>
              <a:t>07.86.60.80.79</a:t>
            </a:r>
            <a:endParaRPr lang="fr-FR" sz="1800" dirty="0">
              <a:solidFill>
                <a:schemeClr val="accent2">
                  <a:lumMod val="75000"/>
                </a:schemeClr>
              </a:solidFill>
              <a:effectLst/>
              <a:latin typeface="Carlito"/>
              <a:ea typeface="Carlito"/>
              <a:cs typeface="Carlito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Carlito"/>
                <a:ea typeface="Carlito"/>
                <a:cs typeface="Carlito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Responsable Matériel : 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rlito"/>
              <a:cs typeface="Carlito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Mail : 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gilbertcerdeira@gmail.com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Tel :  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rlito"/>
                <a:cs typeface="Carlito"/>
              </a:rPr>
              <a:t>06.31.01.33.19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3D40C5-697A-693A-2654-C814EBA22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2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8842B-7C16-D085-1C4F-A6455C58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1F497C"/>
                </a:solidFill>
                <a:effectLst/>
                <a:latin typeface="Calibri" panose="020F0502020204030204" pitchFamily="34" charset="0"/>
                <a:ea typeface="Carlito"/>
              </a:rPr>
              <a:t>                           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</a:rPr>
              <a:t>Lieu de la compétition 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F82882-5604-6D38-0080-E0E37BCEB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964690" indent="0"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GYMNASE JEAN MAMERE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0" marR="2406015" indent="0">
              <a:spcBef>
                <a:spcPts val="290"/>
              </a:spcBef>
              <a:spcAft>
                <a:spcPts val="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53 RUE L’HOUSTAUNEUF</a:t>
            </a: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0" marR="2406015" indent="0">
              <a:spcBef>
                <a:spcPts val="290"/>
              </a:spcBef>
              <a:spcAft>
                <a:spcPts val="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33500 LIBOURNE</a:t>
            </a:r>
            <a:endParaRPr lang="fr-FR" dirty="0">
              <a:latin typeface="Carlito"/>
              <a:ea typeface="Carlito"/>
              <a:cs typeface="Carlito"/>
            </a:endParaRPr>
          </a:p>
          <a:p>
            <a:pPr marL="0" marR="2406015" indent="0">
              <a:spcBef>
                <a:spcPts val="29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Google </a:t>
            </a:r>
            <a:r>
              <a:rPr lang="fr-FR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Maps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 : WQ25+W4 Libourne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arlito"/>
              <a:ea typeface="Carlito"/>
              <a:cs typeface="Carlito"/>
            </a:endParaRPr>
          </a:p>
          <a:p>
            <a:pPr marL="0" marR="2406015" indent="0">
              <a:spcBef>
                <a:spcPts val="29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GPS : 44.9023056, -0.2421944</a:t>
            </a:r>
          </a:p>
          <a:p>
            <a:pPr marL="0" marR="2406015" indent="0">
              <a:spcBef>
                <a:spcPts val="290"/>
              </a:spcBef>
              <a:spcAft>
                <a:spcPts val="0"/>
              </a:spcAft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FB1EF2-85D8-6484-50A7-60178459B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583902-C11D-0B7F-BD37-F5F3B0A7C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6754" r="36508" b="21517"/>
          <a:stretch/>
        </p:blipFill>
        <p:spPr bwMode="auto">
          <a:xfrm>
            <a:off x="6096000" y="1484888"/>
            <a:ext cx="5956551" cy="3513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769478-0414-ABD0-624B-ACBA67B3D6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24199" b="18657"/>
          <a:stretch/>
        </p:blipFill>
        <p:spPr bwMode="auto">
          <a:xfrm>
            <a:off x="144312" y="4323113"/>
            <a:ext cx="5839460" cy="239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064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324F9-423F-D6CD-B92A-F4EA158A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     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la salle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AEF6DD-C3AC-6F9D-B4CA-144719B1F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47939FE6-BE4C-CD40-9893-A98B58B6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44" y="2160589"/>
            <a:ext cx="8753258" cy="4295075"/>
          </a:xfrm>
        </p:spPr>
        <p:txBody>
          <a:bodyPr>
            <a:normAutofit fontScale="85000" lnSpcReduction="10000"/>
          </a:bodyPr>
          <a:lstStyle/>
          <a:p>
            <a:endParaRPr lang="fr-FR" sz="1800" dirty="0">
              <a:effectLst/>
              <a:latin typeface="Calibri" panose="020F0502020204030204" pitchFamily="34" charset="0"/>
              <a:ea typeface="Carlito"/>
            </a:endParaRPr>
          </a:p>
          <a:p>
            <a:endParaRPr lang="fr-FR" dirty="0">
              <a:latin typeface="Calibri" panose="020F0502020204030204" pitchFamily="34" charset="0"/>
              <a:ea typeface="Carlito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rlito"/>
            </a:endParaRPr>
          </a:p>
          <a:p>
            <a:endParaRPr lang="fr-FR" dirty="0">
              <a:latin typeface="Calibri" panose="020F0502020204030204" pitchFamily="34" charset="0"/>
              <a:ea typeface="Carlito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rlito"/>
            </a:endParaRPr>
          </a:p>
          <a:p>
            <a:endParaRPr lang="fr-FR" dirty="0">
              <a:latin typeface="Calibri" panose="020F0502020204030204" pitchFamily="34" charset="0"/>
              <a:ea typeface="Carlito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rlito"/>
            </a:endParaRPr>
          </a:p>
          <a:p>
            <a:endParaRPr lang="fr-FR" dirty="0">
              <a:latin typeface="Calibri" panose="020F0502020204030204" pitchFamily="34" charset="0"/>
              <a:ea typeface="Carlito"/>
            </a:endParaRPr>
          </a:p>
          <a:p>
            <a:endParaRPr lang="fr-FR" dirty="0">
              <a:latin typeface="Calibri" panose="020F0502020204030204" pitchFamily="34" charset="0"/>
              <a:ea typeface="Carlito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ea typeface="Carlito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ea typeface="Carlito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  <a:ea typeface="Carlito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Carlito"/>
              </a:rPr>
              <a:t>Matériel Gymnova, plateau Comité Nouvelle-Aquitaine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21FC2E-DCEE-1B39-191A-11A6F6BAF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16" y="1412464"/>
            <a:ext cx="8596668" cy="44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4A2F0-3610-9C3A-08A9-B10E6306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Horaires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d’accueil club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2E1493-C839-73F3-2945-D88C04010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135" y="2807672"/>
            <a:ext cx="4460601" cy="3949744"/>
          </a:xfrm>
        </p:spPr>
        <p:txBody>
          <a:bodyPr>
            <a:normAutofit fontScale="92500" lnSpcReduction="10000"/>
          </a:bodyPr>
          <a:lstStyle/>
          <a:p>
            <a:pPr marL="63500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L’accueil des clubs s’effectuera :</a:t>
            </a:r>
          </a:p>
          <a:p>
            <a:pPr marL="0" indent="0">
              <a:spcBef>
                <a:spcPts val="30"/>
              </a:spcBef>
              <a:buNone/>
            </a:pPr>
            <a:endParaRPr lang="fr-FR" sz="2400" dirty="0">
              <a:solidFill>
                <a:schemeClr val="accent2">
                  <a:lumMod val="75000"/>
                </a:schemeClr>
              </a:solidFill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spcBef>
                <a:spcPts val="29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"/>
              <a:tabLst>
                <a:tab pos="558165" algn="l"/>
                <a:tab pos="558800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Le samedi 14 mars 2026 à partir de</a:t>
            </a:r>
            <a:r>
              <a:rPr lang="fr-FR" sz="2000" spc="-5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7h30</a:t>
            </a:r>
          </a:p>
          <a:p>
            <a:pPr marL="0" lvl="0" indent="0">
              <a:spcBef>
                <a:spcPts val="290"/>
              </a:spcBef>
              <a:spcAft>
                <a:spcPts val="0"/>
              </a:spcAft>
              <a:buSzPts val="1600"/>
              <a:buNone/>
              <a:tabLst>
                <a:tab pos="558165" algn="l"/>
                <a:tab pos="558800" algn="l"/>
              </a:tabLst>
            </a:pP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"/>
              <a:tabLst>
                <a:tab pos="558165" algn="l"/>
                <a:tab pos="558800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Le dimanche 15 mars 2026 à partir de</a:t>
            </a:r>
            <a:r>
              <a:rPr lang="fr-FR" sz="2000" spc="-30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7h30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0" indent="0">
              <a:spcBef>
                <a:spcPts val="60"/>
              </a:spcBef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 </a:t>
            </a:r>
            <a:endParaRPr lang="fr-FR" sz="2000" dirty="0">
              <a:latin typeface="Carlito"/>
              <a:ea typeface="Carlito"/>
              <a:cs typeface="Carlito"/>
            </a:endParaRPr>
          </a:p>
          <a:p>
            <a:pPr marL="342900" lvl="0" indent="-342900">
              <a:spcBef>
                <a:spcPts val="290"/>
              </a:spcBef>
              <a:buFont typeface="Wingdings" panose="05000000000000000000" pitchFamily="2" charset="2"/>
              <a:buChar char=""/>
              <a:tabLst>
                <a:tab pos="520065" algn="l"/>
                <a:tab pos="520700" algn="l"/>
              </a:tabLst>
            </a:pPr>
            <a:endParaRPr lang="fr-FR" sz="2000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pPr marL="0" lvl="0" indent="0">
              <a:spcBef>
                <a:spcPts val="290"/>
              </a:spcBef>
              <a:buNone/>
              <a:tabLst>
                <a:tab pos="520065" algn="l"/>
                <a:tab pos="520700" algn="l"/>
              </a:tabLst>
            </a:pP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406FE5-BC23-515D-77D1-E51E50099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444137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"/>
              </a:spcBef>
              <a:buNone/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Un dossier sera remis sur place au responsable de chaque délégation. Il comprendra des badges autorisant l’accès gratuit sur l’aire de compétition pour :</a:t>
            </a:r>
          </a:p>
          <a:p>
            <a:pPr marL="0" lvl="0" indent="0">
              <a:spcBef>
                <a:spcPts val="5"/>
              </a:spcBef>
              <a:spcAft>
                <a:spcPts val="0"/>
              </a:spcAft>
              <a:buNone/>
              <a:tabLst>
                <a:tab pos="520065" algn="l"/>
                <a:tab pos="520700" algn="l"/>
              </a:tabLst>
            </a:pPr>
            <a:endParaRPr lang="fr-FR" dirty="0">
              <a:effectLst/>
              <a:latin typeface="Calibri" panose="020F0502020204030204" pitchFamily="34" charset="0"/>
              <a:ea typeface="Carlito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20065" algn="l"/>
                <a:tab pos="5207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1 chef de</a:t>
            </a:r>
            <a:r>
              <a:rPr lang="fr-FR" spc="-30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 </a:t>
            </a:r>
            <a:r>
              <a:rPr lang="fr-FR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délégation,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20065" algn="l"/>
                <a:tab pos="5207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1 par gymnaste</a:t>
            </a:r>
            <a:r>
              <a:rPr lang="fr-FR" spc="-35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 </a:t>
            </a:r>
            <a:r>
              <a:rPr lang="fr-FR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engagée,</a:t>
            </a:r>
          </a:p>
          <a:p>
            <a:pPr marL="342900" lvl="0" indent="-342900">
              <a:spcBef>
                <a:spcPts val="290"/>
              </a:spcBef>
              <a:buFont typeface="Wingdings" panose="05000000000000000000" pitchFamily="2" charset="2"/>
              <a:buChar char=""/>
              <a:tabLst>
                <a:tab pos="520065" algn="l"/>
                <a:tab pos="520700" algn="l"/>
              </a:tabLst>
            </a:pPr>
            <a:r>
              <a:rPr lang="fr-FR" spc="-15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 </a:t>
            </a:r>
            <a:r>
              <a:rPr lang="fr-FR" spc="-15" dirty="0"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E</a:t>
            </a:r>
            <a:r>
              <a:rPr lang="fr-FR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ntraîneur = Nombre défini selon le nombre de gymnastes (</a:t>
            </a:r>
            <a:r>
              <a:rPr lang="fr-FR" dirty="0" err="1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cf</a:t>
            </a:r>
            <a:r>
              <a:rPr lang="fr-FR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 réglementation technique)</a:t>
            </a:r>
          </a:p>
          <a:p>
            <a:pPr marL="342900" lvl="0" indent="-342900">
              <a:spcBef>
                <a:spcPts val="290"/>
              </a:spcBef>
              <a:buFont typeface="Wingdings" panose="05000000000000000000" pitchFamily="2" charset="2"/>
              <a:buChar char=""/>
              <a:tabLst>
                <a:tab pos="520065" algn="l"/>
                <a:tab pos="520700" algn="l"/>
              </a:tabLst>
            </a:pPr>
            <a:endParaRPr lang="fr-FR" dirty="0">
              <a:effectLst/>
              <a:latin typeface="Calibri" panose="020F0502020204030204" pitchFamily="34" charset="0"/>
              <a:ea typeface="Carlito"/>
              <a:cs typeface="Calibri" panose="020F0502020204030204" pitchFamily="34" charset="0"/>
            </a:endParaRPr>
          </a:p>
          <a:p>
            <a:pPr marL="0" lvl="0" indent="0">
              <a:spcBef>
                <a:spcPts val="290"/>
              </a:spcBef>
              <a:buNone/>
              <a:tabLst>
                <a:tab pos="520065" algn="l"/>
                <a:tab pos="520700" algn="l"/>
              </a:tabLst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 chèque de 20 euros sera demandé en caution lors de la remise du dossier club.</a:t>
            </a:r>
          </a:p>
          <a:p>
            <a:pPr marL="0" lvl="0" indent="0">
              <a:spcBef>
                <a:spcPts val="290"/>
              </a:spcBef>
              <a:buNone/>
              <a:tabLst>
                <a:tab pos="520065" algn="l"/>
                <a:tab pos="520700" algn="l"/>
              </a:tabLst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290"/>
              </a:spcBef>
              <a:buNone/>
              <a:tabLst>
                <a:tab pos="520065" algn="l"/>
                <a:tab pos="520700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libri" panose="020F0502020204030204" pitchFamily="34" charset="0"/>
              </a:rPr>
              <a:t>Juges : Les bracelets pour les juges clubs seront distribués à chaque réunion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EAEF85-57FF-4538-75D6-05EE61C78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  <a:gradFill>
            <a:gsLst>
              <a:gs pos="47000">
                <a:srgbClr val="F5F6F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19919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52100B-F218-3E90-E593-03C0FAA6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                  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Horaires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d’accueil public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CAE971-9BE3-A19D-98EA-FC8FB45CF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768" y="2635045"/>
            <a:ext cx="4572000" cy="3406317"/>
          </a:xfrm>
        </p:spPr>
        <p:txBody>
          <a:bodyPr>
            <a:normAutofit/>
          </a:bodyPr>
          <a:lstStyle/>
          <a:p>
            <a:pPr marL="63500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L’accueil du public s’effectuera :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effectLst/>
              <a:latin typeface="Carlito"/>
              <a:ea typeface="Carlito"/>
              <a:cs typeface="Carlito"/>
            </a:endParaRPr>
          </a:p>
          <a:p>
            <a:pPr marL="520700" indent="0">
              <a:spcBef>
                <a:spcPts val="290"/>
              </a:spcBef>
              <a:buNone/>
              <a:tabLst>
                <a:tab pos="520065" algn="l"/>
                <a:tab pos="520700" algn="l"/>
              </a:tabLst>
            </a:pPr>
            <a:endParaRPr lang="fr-FR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pPr marL="520700" indent="0">
              <a:spcBef>
                <a:spcPts val="290"/>
              </a:spcBef>
              <a:buNone/>
              <a:tabLst>
                <a:tab pos="520065" algn="l"/>
                <a:tab pos="520700" algn="l"/>
              </a:tabLst>
            </a:pPr>
            <a:endParaRPr lang="fr-FR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pPr marL="342900" lvl="0" indent="-342900">
              <a:spcBef>
                <a:spcPts val="29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"/>
              <a:tabLst>
                <a:tab pos="558165" algn="l"/>
                <a:tab pos="5588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Le samedi 14 mars 2026 à partir de</a:t>
            </a:r>
            <a:r>
              <a:rPr lang="fr-FR" sz="1800" spc="-5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7h30</a:t>
            </a:r>
          </a:p>
          <a:p>
            <a:pPr marL="0" lvl="0" indent="0">
              <a:spcBef>
                <a:spcPts val="290"/>
              </a:spcBef>
              <a:spcAft>
                <a:spcPts val="0"/>
              </a:spcAft>
              <a:buSzPts val="1600"/>
              <a:buNone/>
              <a:tabLst>
                <a:tab pos="558165" algn="l"/>
                <a:tab pos="558800" algn="l"/>
              </a:tabLst>
            </a:pPr>
            <a:endParaRPr lang="fr-FR" sz="1800" dirty="0">
              <a:effectLst/>
              <a:latin typeface="Carlito"/>
              <a:ea typeface="Carlito"/>
              <a:cs typeface="Carlito"/>
            </a:endParaRP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"/>
              <a:tabLst>
                <a:tab pos="558165" algn="l"/>
                <a:tab pos="5588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Le dimanche 15 m</a:t>
            </a:r>
            <a:r>
              <a:rPr lang="fr-FR" dirty="0">
                <a:latin typeface="Calibri" panose="020F0502020204030204" pitchFamily="34" charset="0"/>
                <a:ea typeface="Carlito"/>
                <a:cs typeface="Carlito"/>
              </a:rPr>
              <a:t>ars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 2026 à partir de</a:t>
            </a:r>
            <a:r>
              <a:rPr lang="fr-FR" sz="1800" spc="-30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rlito"/>
                <a:cs typeface="Carlito"/>
              </a:rPr>
              <a:t>7h30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"/>
              <a:tabLst>
                <a:tab pos="558165" algn="l"/>
                <a:tab pos="558800" algn="l"/>
              </a:tabLst>
            </a:pPr>
            <a:endParaRPr lang="fr-FR" sz="1800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"/>
              <a:tabLst>
                <a:tab pos="558165" algn="l"/>
                <a:tab pos="558800" algn="l"/>
              </a:tabLst>
            </a:pPr>
            <a:endParaRPr lang="fr-FR" sz="1800" dirty="0">
              <a:latin typeface="Calibri" panose="020F0502020204030204" pitchFamily="34" charset="0"/>
              <a:ea typeface="Carlito"/>
              <a:cs typeface="Carlito"/>
            </a:endParaRP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4D620A-C33B-EB47-DC8D-5302AB22D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529" y="2635045"/>
            <a:ext cx="4092404" cy="3406317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Frais de participation à l’organisation </a:t>
            </a: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 :</a:t>
            </a:r>
            <a:r>
              <a:rPr lang="fr-FR" sz="2400" spc="10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</a:p>
          <a:p>
            <a:r>
              <a:rPr lang="fr-FR" sz="2400" spc="10" dirty="0">
                <a:latin typeface="Calibri" panose="020F0502020204030204" pitchFamily="34" charset="0"/>
                <a:ea typeface="Carlito"/>
                <a:cs typeface="Carlito"/>
              </a:rPr>
              <a:t>- la journée : 6</a:t>
            </a: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€ </a:t>
            </a:r>
          </a:p>
          <a:p>
            <a:r>
              <a:rPr lang="fr-FR" sz="2400" dirty="0">
                <a:latin typeface="Calibri" panose="020F0502020204030204" pitchFamily="34" charset="0"/>
                <a:ea typeface="Carlito"/>
                <a:cs typeface="Carlito"/>
              </a:rPr>
              <a:t>- le week-end : 9</a:t>
            </a:r>
            <a:r>
              <a:rPr lang="fr-FR" sz="2400" dirty="0">
                <a:effectLst/>
                <a:latin typeface="Calibri" panose="020F0502020204030204" pitchFamily="34" charset="0"/>
                <a:ea typeface="Carlito"/>
                <a:cs typeface="Carlito"/>
              </a:rPr>
              <a:t>€</a:t>
            </a:r>
          </a:p>
          <a:p>
            <a:pPr marL="0" indent="0">
              <a:buNone/>
            </a:pPr>
            <a:r>
              <a:rPr lang="fr-FR" sz="2400" spc="10" dirty="0">
                <a:latin typeface="Calibri" panose="020F0502020204030204" pitchFamily="34" charset="0"/>
                <a:ea typeface="Carlito"/>
                <a:cs typeface="Carlito"/>
              </a:rPr>
              <a:t>                                  </a:t>
            </a:r>
            <a:endParaRPr lang="fr-FR" sz="1800" dirty="0">
              <a:latin typeface="Calibri" panose="020F0502020204030204" pitchFamily="34" charset="0"/>
              <a:ea typeface="Carlito"/>
              <a:cs typeface="Carlito"/>
            </a:endParaRPr>
          </a:p>
          <a:p>
            <a:pPr marL="0" lvl="0" indent="0">
              <a:spcBef>
                <a:spcPts val="300"/>
              </a:spcBef>
              <a:buSzPts val="1600"/>
              <a:buNone/>
              <a:tabLst>
                <a:tab pos="520700" algn="l"/>
              </a:tabLst>
            </a:pPr>
            <a:r>
              <a:rPr lang="fr-FR" sz="2000" dirty="0">
                <a:effectLst/>
                <a:latin typeface="Calibri" panose="020F0502020204030204" pitchFamily="34" charset="0"/>
                <a:ea typeface="Carlito"/>
                <a:cs typeface="Carlito"/>
              </a:rPr>
              <a:t>Gratuit pour les enfants de moins de 12 ans.</a:t>
            </a:r>
            <a:endParaRPr lang="fr-FR" sz="2000" dirty="0">
              <a:effectLst/>
              <a:latin typeface="Carlito"/>
              <a:ea typeface="Carlito"/>
              <a:cs typeface="Carlito"/>
            </a:endParaRPr>
          </a:p>
          <a:p>
            <a:pPr marL="520700" indent="0">
              <a:spcBef>
                <a:spcPts val="290"/>
              </a:spcBef>
              <a:buNone/>
              <a:tabLst>
                <a:tab pos="520065" algn="l"/>
                <a:tab pos="520700" algn="l"/>
              </a:tabLst>
            </a:pPr>
            <a:endParaRPr lang="fr-FR" sz="1600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B3CEFF-3236-55E3-54DD-8B1C81737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  <a:gradFill>
            <a:gsLst>
              <a:gs pos="47000">
                <a:srgbClr val="F5F6F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12915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5F6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E6CDB-2B7E-68C4-879D-0B66F866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</a:t>
            </a:r>
            <a:r>
              <a:rPr lang="fr-FR" sz="3600" b="1" dirty="0">
                <a:solidFill>
                  <a:srgbClr val="1F497C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Installation sportive</a:t>
            </a:r>
            <a:br>
              <a:rPr lang="fr-FR" sz="2800" dirty="0">
                <a:effectLst/>
                <a:latin typeface="Carlito"/>
                <a:ea typeface="Carlito"/>
                <a:cs typeface="Carlito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5294AB-64B3-C09D-7C78-2E3561BFF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98072"/>
            <a:ext cx="8775982" cy="4289355"/>
          </a:xfrm>
        </p:spPr>
        <p:txBody>
          <a:bodyPr/>
          <a:lstStyle/>
          <a:p>
            <a:pPr marL="285750" indent="-285750">
              <a:spcBef>
                <a:spcPts val="45"/>
              </a:spcBef>
              <a:buFont typeface="Wingdings" panose="05000000000000000000" pitchFamily="2" charset="2"/>
              <a:buChar char="Ø"/>
            </a:pPr>
            <a:endParaRPr lang="fr-FR" sz="1600" b="1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pPr marL="285750" indent="-285750">
              <a:spcBef>
                <a:spcPts val="45"/>
              </a:spcBef>
              <a:buFont typeface="Wingdings" panose="05000000000000000000" pitchFamily="2" charset="2"/>
              <a:buChar char="Ø"/>
            </a:pPr>
            <a:endParaRPr lang="fr-FR" sz="1600" b="1" dirty="0">
              <a:latin typeface="Calibri" panose="020F0502020204030204" pitchFamily="34" charset="0"/>
              <a:ea typeface="Carlito"/>
              <a:cs typeface="Carlito"/>
            </a:endParaRPr>
          </a:p>
          <a:p>
            <a:pPr marL="285750" indent="-285750" algn="just">
              <a:spcBef>
                <a:spcPts val="45"/>
              </a:spcBef>
              <a:buFont typeface="Wingdings" panose="05000000000000000000" pitchFamily="2" charset="2"/>
              <a:buChar char="Ø"/>
            </a:pPr>
            <a:r>
              <a:rPr lang="fr-FR" sz="1600" b="1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r>
              <a:rPr lang="fr-FR" dirty="0">
                <a:effectLst/>
                <a:latin typeface="Calibri" panose="020F0502020204030204" pitchFamily="34" charset="0"/>
                <a:ea typeface="Carlito"/>
                <a:cs typeface="Carlito"/>
              </a:rPr>
              <a:t>Salle de compétition avec tribunes</a:t>
            </a:r>
          </a:p>
          <a:p>
            <a:pPr marL="0" indent="0" algn="just">
              <a:spcBef>
                <a:spcPts val="45"/>
              </a:spcBef>
              <a:buNone/>
            </a:pPr>
            <a:endParaRPr lang="fr-FR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pPr marL="285750" indent="-285750" algn="just">
              <a:spcBef>
                <a:spcPts val="45"/>
              </a:spcBef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rlito"/>
              </a:rPr>
              <a:t>Salle de réunion juges (vestiaire)</a:t>
            </a:r>
          </a:p>
          <a:p>
            <a:pPr marL="285750" indent="-285750" algn="just">
              <a:spcBef>
                <a:spcPts val="45"/>
              </a:spcBef>
              <a:buFont typeface="Wingdings" panose="05000000000000000000" pitchFamily="2" charset="2"/>
              <a:buChar char="Ø"/>
            </a:pPr>
            <a:endParaRPr lang="fr-FR" dirty="0">
              <a:effectLst/>
              <a:latin typeface="Calibri" panose="020F0502020204030204" pitchFamily="34" charset="0"/>
              <a:ea typeface="Carlito"/>
              <a:cs typeface="Carlito"/>
            </a:endParaRPr>
          </a:p>
          <a:p>
            <a:pPr marL="349250" indent="-285750" algn="just">
              <a:lnSpc>
                <a:spcPts val="1950"/>
              </a:lnSpc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rlito"/>
              </a:rPr>
              <a:t>Salle d’échauffement dans l’espace mezzanine de la salle de compétition.</a:t>
            </a:r>
          </a:p>
          <a:p>
            <a:pPr marL="0" indent="0" algn="just">
              <a:lnSpc>
                <a:spcPts val="1950"/>
              </a:lnSpc>
              <a:buNone/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rlito"/>
              </a:rPr>
              <a:t> </a:t>
            </a:r>
            <a:endParaRPr lang="fr-FR" dirty="0">
              <a:effectLst/>
              <a:latin typeface="Carlito"/>
              <a:ea typeface="Carlito"/>
              <a:cs typeface="Carlito"/>
            </a:endParaRPr>
          </a:p>
          <a:p>
            <a:pPr marL="349250" indent="-285750" algn="just">
              <a:lnSpc>
                <a:spcPts val="1950"/>
              </a:lnSpc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Calibri" panose="020F0502020204030204" pitchFamily="34" charset="0"/>
                <a:ea typeface="Carlito"/>
                <a:cs typeface="Carlito"/>
              </a:rPr>
              <a:t>Les gymnastes pourront faire un passage aux vestiaires mais ne pourront pas y laisser leurs affaires.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51C90D-5D93-68CA-86B3-D6E255247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8072" cy="21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170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2042</TotalTime>
  <Words>772</Words>
  <Application>Microsoft Office PowerPoint</Application>
  <PresentationFormat>Grand écran</PresentationFormat>
  <Paragraphs>144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Bauhaus 93</vt:lpstr>
      <vt:lpstr>Calibri</vt:lpstr>
      <vt:lpstr>Carlito</vt:lpstr>
      <vt:lpstr>Symbol</vt:lpstr>
      <vt:lpstr>Trebuchet MS</vt:lpstr>
      <vt:lpstr>Wingdings</vt:lpstr>
      <vt:lpstr>Wingdings 3</vt:lpstr>
      <vt:lpstr>Facette</vt:lpstr>
      <vt:lpstr>       DOSSIER CLUB         COMPETITION        ID SUD GAF EQUIPES PERF        14-15 MARS 2026 </vt:lpstr>
      <vt:lpstr>SOMMAIRE</vt:lpstr>
      <vt:lpstr>BIENVENUE A LIBOURNE</vt:lpstr>
      <vt:lpstr>              INFORMATIONS GENERALES                         COL</vt:lpstr>
      <vt:lpstr>                            Lieu de la compétition </vt:lpstr>
      <vt:lpstr>       Plan de la salle</vt:lpstr>
      <vt:lpstr>                          Horaires d’accueil club</vt:lpstr>
      <vt:lpstr>                    Horaires d’accueil public </vt:lpstr>
      <vt:lpstr>                        Installation sportive </vt:lpstr>
      <vt:lpstr>           RESTAURATION ET HEBERGEMENT                </vt:lpstr>
      <vt:lpstr>²             Ouverture d’un compte club </vt:lpstr>
      <vt:lpstr>                    Hébergements à proximité   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 bleus St Ferdinand</dc:creator>
  <cp:lastModifiedBy>les bleus St Ferdinand</cp:lastModifiedBy>
  <cp:revision>35</cp:revision>
  <dcterms:created xsi:type="dcterms:W3CDTF">2024-03-19T12:40:35Z</dcterms:created>
  <dcterms:modified xsi:type="dcterms:W3CDTF">2026-02-26T15:33:42Z</dcterms:modified>
</cp:coreProperties>
</file>